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D7"/>
    <a:srgbClr val="FFFFFF"/>
    <a:srgbClr val="F56D6D"/>
    <a:srgbClr val="3679A4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25853"/>
              </p:ext>
            </p:extLst>
          </p:nvPr>
        </p:nvGraphicFramePr>
        <p:xfrm>
          <a:off x="817905" y="1300900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F34442F2-398D-09E1-38A5-A0112FFC54B2}"/>
              </a:ext>
            </a:extLst>
          </p:cNvPr>
          <p:cNvSpPr/>
          <p:nvPr/>
        </p:nvSpPr>
        <p:spPr>
          <a:xfrm>
            <a:off x="1443350" y="2181290"/>
            <a:ext cx="1810200" cy="2928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28F0866-CFB4-0610-E637-303E7365DDFB}"/>
              </a:ext>
            </a:extLst>
          </p:cNvPr>
          <p:cNvSpPr/>
          <p:nvPr/>
        </p:nvSpPr>
        <p:spPr>
          <a:xfrm>
            <a:off x="4747375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Ground Station</a:t>
            </a:r>
            <a:endParaRPr sz="1300" b="1"/>
          </a:p>
        </p:txBody>
      </p:sp>
      <p:grpSp>
        <p:nvGrpSpPr>
          <p:cNvPr id="8" name="Google Shape;56;p13">
            <a:extLst>
              <a:ext uri="{FF2B5EF4-FFF2-40B4-BE49-F238E27FC236}">
                <a16:creationId xmlns:a16="http://schemas.microsoft.com/office/drawing/2014/main" id="{E6FDBECF-DAC0-99B4-E47D-EA7F351E05C6}"/>
              </a:ext>
            </a:extLst>
          </p:cNvPr>
          <p:cNvGrpSpPr/>
          <p:nvPr/>
        </p:nvGrpSpPr>
        <p:grpSpPr>
          <a:xfrm>
            <a:off x="4747354" y="3348040"/>
            <a:ext cx="2557008" cy="1761600"/>
            <a:chOff x="2995988" y="2032475"/>
            <a:chExt cx="2160000" cy="1761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2995988" y="2032475"/>
              <a:ext cx="2160000" cy="1761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58;p13">
              <a:extLst>
                <a:ext uri="{FF2B5EF4-FFF2-40B4-BE49-F238E27FC236}">
                  <a16:creationId xmlns:a16="http://schemas.microsoft.com/office/drawing/2014/main" id="{A88C19BB-1444-5312-5DFD-A288AAA000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8337" y="2855175"/>
              <a:ext cx="1795325" cy="75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Google Shape;59;p13">
            <a:extLst>
              <a:ext uri="{FF2B5EF4-FFF2-40B4-BE49-F238E27FC236}">
                <a16:creationId xmlns:a16="http://schemas.microsoft.com/office/drawing/2014/main" id="{BA6C5DE4-913C-4123-755D-D4CA606C1436}"/>
              </a:ext>
            </a:extLst>
          </p:cNvPr>
          <p:cNvSpPr/>
          <p:nvPr/>
        </p:nvSpPr>
        <p:spPr>
          <a:xfrm>
            <a:off x="4747375" y="25513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Telemetry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2" name="Google Shape;60;p13">
            <a:extLst>
              <a:ext uri="{FF2B5EF4-FFF2-40B4-BE49-F238E27FC236}">
                <a16:creationId xmlns:a16="http://schemas.microsoft.com/office/drawing/2014/main" id="{C91421D6-BD7F-663E-B411-843E7213A7D6}"/>
              </a:ext>
            </a:extLst>
          </p:cNvPr>
          <p:cNvCxnSpPr/>
          <p:nvPr/>
        </p:nvCxnSpPr>
        <p:spPr>
          <a:xfrm>
            <a:off x="5337525" y="29961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61;p13">
            <a:extLst>
              <a:ext uri="{FF2B5EF4-FFF2-40B4-BE49-F238E27FC236}">
                <a16:creationId xmlns:a16="http://schemas.microsoft.com/office/drawing/2014/main" id="{DD97FD2D-E56B-D882-2FB7-1FE16E7B3315}"/>
              </a:ext>
            </a:extLst>
          </p:cNvPr>
          <p:cNvCxnSpPr/>
          <p:nvPr/>
        </p:nvCxnSpPr>
        <p:spPr>
          <a:xfrm>
            <a:off x="5337525" y="22075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3C86C82D-E7BE-14E6-653C-9CCA92F3705E}"/>
              </a:ext>
            </a:extLst>
          </p:cNvPr>
          <p:cNvSpPr/>
          <p:nvPr/>
        </p:nvSpPr>
        <p:spPr>
          <a:xfrm>
            <a:off x="6096000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RC</a:t>
            </a:r>
            <a:br>
              <a:rPr lang="ko" sz="1300" b="1"/>
            </a:br>
            <a:r>
              <a:rPr lang="ko" sz="1300" b="1"/>
              <a:t>Controller</a:t>
            </a:r>
            <a:endParaRPr sz="1300" b="1"/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6EBDBE7B-C7FD-D472-C6E0-97746EDB8E8C}"/>
              </a:ext>
            </a:extLst>
          </p:cNvPr>
          <p:cNvSpPr/>
          <p:nvPr/>
        </p:nvSpPr>
        <p:spPr>
          <a:xfrm>
            <a:off x="6096000" y="253816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RC Radio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6" name="Google Shape;64;p13">
            <a:extLst>
              <a:ext uri="{FF2B5EF4-FFF2-40B4-BE49-F238E27FC236}">
                <a16:creationId xmlns:a16="http://schemas.microsoft.com/office/drawing/2014/main" id="{684B8804-3628-4D60-8FA1-F7F15EF3AB52}"/>
              </a:ext>
            </a:extLst>
          </p:cNvPr>
          <p:cNvCxnSpPr/>
          <p:nvPr/>
        </p:nvCxnSpPr>
        <p:spPr>
          <a:xfrm>
            <a:off x="6686150" y="298304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65;p13">
            <a:extLst>
              <a:ext uri="{FF2B5EF4-FFF2-40B4-BE49-F238E27FC236}">
                <a16:creationId xmlns:a16="http://schemas.microsoft.com/office/drawing/2014/main" id="{E08D92F6-CC26-6E30-8DAE-C7B536DE13B3}"/>
              </a:ext>
            </a:extLst>
          </p:cNvPr>
          <p:cNvCxnSpPr/>
          <p:nvPr/>
        </p:nvCxnSpPr>
        <p:spPr>
          <a:xfrm>
            <a:off x="6686150" y="2209215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8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4640050" y="2217903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6230475" y="5755215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4792375" y="57552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Motors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7668575" y="5755215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cxnSp>
        <p:nvCxnSpPr>
          <p:cNvPr id="22" name="Google Shape;70;p13">
            <a:extLst>
              <a:ext uri="{FF2B5EF4-FFF2-40B4-BE49-F238E27FC236}">
                <a16:creationId xmlns:a16="http://schemas.microsoft.com/office/drawing/2014/main" id="{0DD53965-AE0E-CF18-C73A-FF3B40D4EE48}"/>
              </a:ext>
            </a:extLst>
          </p:cNvPr>
          <p:cNvCxnSpPr/>
          <p:nvPr/>
        </p:nvCxnSpPr>
        <p:spPr>
          <a:xfrm rot="10800000">
            <a:off x="6842925" y="5119865"/>
            <a:ext cx="0" cy="6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endCxn id="20" idx="0"/>
          </p:cNvCxnSpPr>
          <p:nvPr/>
        </p:nvCxnSpPr>
        <p:spPr>
          <a:xfrm>
            <a:off x="5391175" y="5128815"/>
            <a:ext cx="54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2;p13">
            <a:extLst>
              <a:ext uri="{FF2B5EF4-FFF2-40B4-BE49-F238E27FC236}">
                <a16:creationId xmlns:a16="http://schemas.microsoft.com/office/drawing/2014/main" id="{030C6EF4-C74B-4A6D-24AA-54CE473BAB3B}"/>
              </a:ext>
            </a:extLst>
          </p:cNvPr>
          <p:cNvCxnSpPr>
            <a:stCxn id="9" idx="3"/>
            <a:endCxn id="21" idx="0"/>
          </p:cNvCxnSpPr>
          <p:nvPr/>
        </p:nvCxnSpPr>
        <p:spPr>
          <a:xfrm>
            <a:off x="7304362" y="4228840"/>
            <a:ext cx="1145400" cy="152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3;p13">
            <a:extLst>
              <a:ext uri="{FF2B5EF4-FFF2-40B4-BE49-F238E27FC236}">
                <a16:creationId xmlns:a16="http://schemas.microsoft.com/office/drawing/2014/main" id="{6FE303ED-BE50-6E5B-CB02-07F6C9A72171}"/>
              </a:ext>
            </a:extLst>
          </p:cNvPr>
          <p:cNvSpPr/>
          <p:nvPr/>
        </p:nvSpPr>
        <p:spPr>
          <a:xfrm>
            <a:off x="1721150" y="3412565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Gazebo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Simulator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" name="Google Shape;74;p13">
            <a:extLst>
              <a:ext uri="{FF2B5EF4-FFF2-40B4-BE49-F238E27FC236}">
                <a16:creationId xmlns:a16="http://schemas.microsoft.com/office/drawing/2014/main" id="{C26AB999-7147-407A-1D20-CB4F90A49D0F}"/>
              </a:ext>
            </a:extLst>
          </p:cNvPr>
          <p:cNvSpPr/>
          <p:nvPr/>
        </p:nvSpPr>
        <p:spPr>
          <a:xfrm>
            <a:off x="1721150" y="2749328"/>
            <a:ext cx="12546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QGroundControl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7" name="Google Shape;75;p13">
            <a:extLst>
              <a:ext uri="{FF2B5EF4-FFF2-40B4-BE49-F238E27FC236}">
                <a16:creationId xmlns:a16="http://schemas.microsoft.com/office/drawing/2014/main" id="{1479C0B8-FF35-D6C2-37E6-AEE2ADC2C0A7}"/>
              </a:ext>
            </a:extLst>
          </p:cNvPr>
          <p:cNvCxnSpPr/>
          <p:nvPr/>
        </p:nvCxnSpPr>
        <p:spPr>
          <a:xfrm>
            <a:off x="3253425" y="371751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" name="Google Shape;76;p13">
            <a:extLst>
              <a:ext uri="{FF2B5EF4-FFF2-40B4-BE49-F238E27FC236}">
                <a16:creationId xmlns:a16="http://schemas.microsoft.com/office/drawing/2014/main" id="{5FBB35A4-9A4B-8108-1B5C-61030D739346}"/>
              </a:ext>
            </a:extLst>
          </p:cNvPr>
          <p:cNvSpPr txBox="1"/>
          <p:nvPr/>
        </p:nvSpPr>
        <p:spPr>
          <a:xfrm>
            <a:off x="3379875" y="3224915"/>
            <a:ext cx="11416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Serial</a:t>
            </a:r>
            <a:br>
              <a:rPr lang="ko" sz="1000" dirty="0"/>
            </a:br>
            <a:r>
              <a:rPr lang="ko" sz="1000" dirty="0"/>
              <a:t>Communication</a:t>
            </a:r>
            <a:endParaRPr sz="1000" dirty="0"/>
          </a:p>
        </p:txBody>
      </p:sp>
      <p:sp>
        <p:nvSpPr>
          <p:cNvPr id="29" name="Google Shape;77;p13">
            <a:extLst>
              <a:ext uri="{FF2B5EF4-FFF2-40B4-BE49-F238E27FC236}">
                <a16:creationId xmlns:a16="http://schemas.microsoft.com/office/drawing/2014/main" id="{BCE90638-B6A8-FEAA-5BDE-3672C24CF413}"/>
              </a:ext>
            </a:extLst>
          </p:cNvPr>
          <p:cNvSpPr/>
          <p:nvPr/>
        </p:nvSpPr>
        <p:spPr>
          <a:xfrm>
            <a:off x="1721150" y="4232690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999999"/>
                </a:solidFill>
              </a:rPr>
              <a:t>API/Offboard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ROS Kinetic MAVSDK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0" name="Google Shape;78;p13">
            <a:extLst>
              <a:ext uri="{FF2B5EF4-FFF2-40B4-BE49-F238E27FC236}">
                <a16:creationId xmlns:a16="http://schemas.microsoft.com/office/drawing/2014/main" id="{6BD5CCB2-DA37-0427-CB79-ABFD6B2B11C9}"/>
              </a:ext>
            </a:extLst>
          </p:cNvPr>
          <p:cNvSpPr txBox="1"/>
          <p:nvPr/>
        </p:nvSpPr>
        <p:spPr>
          <a:xfrm>
            <a:off x="1577750" y="2274815"/>
            <a:ext cx="15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Software</a:t>
            </a:r>
            <a:endParaRPr sz="1300" b="1"/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449750" y="4809153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PWM/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6804200" y="5270865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5367000" y="5270878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</a:t>
            </a:r>
            <a:endParaRPr sz="900"/>
          </a:p>
        </p:txBody>
      </p:sp>
      <p:grpSp>
        <p:nvGrpSpPr>
          <p:cNvPr id="34" name="Google Shape;82;p13">
            <a:extLst>
              <a:ext uri="{FF2B5EF4-FFF2-40B4-BE49-F238E27FC236}">
                <a16:creationId xmlns:a16="http://schemas.microsoft.com/office/drawing/2014/main" id="{C5329E32-E624-0103-126F-ED8E7931D4F4}"/>
              </a:ext>
            </a:extLst>
          </p:cNvPr>
          <p:cNvGrpSpPr/>
          <p:nvPr/>
        </p:nvGrpSpPr>
        <p:grpSpPr>
          <a:xfrm>
            <a:off x="7935550" y="2439140"/>
            <a:ext cx="1254600" cy="1428300"/>
            <a:chOff x="7560025" y="1012075"/>
            <a:chExt cx="1254600" cy="1428300"/>
          </a:xfrm>
        </p:grpSpPr>
        <p:sp>
          <p:nvSpPr>
            <p:cNvPr id="35" name="Google Shape;83;p13">
              <a:extLst>
                <a:ext uri="{FF2B5EF4-FFF2-40B4-BE49-F238E27FC236}">
                  <a16:creationId xmlns:a16="http://schemas.microsoft.com/office/drawing/2014/main" id="{A1D50299-0AC2-C087-3FAB-C53A846BE81A}"/>
                </a:ext>
              </a:extLst>
            </p:cNvPr>
            <p:cNvSpPr/>
            <p:nvPr/>
          </p:nvSpPr>
          <p:spPr>
            <a:xfrm>
              <a:off x="7560025" y="1012075"/>
              <a:ext cx="1254600" cy="14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3">
              <a:extLst>
                <a:ext uri="{FF2B5EF4-FFF2-40B4-BE49-F238E27FC236}">
                  <a16:creationId xmlns:a16="http://schemas.microsoft.com/office/drawing/2014/main" id="{F0F1D8F6-B8D8-4774-ACA0-37AE3139C4AC}"/>
                </a:ext>
              </a:extLst>
            </p:cNvPr>
            <p:cNvSpPr/>
            <p:nvPr/>
          </p:nvSpPr>
          <p:spPr>
            <a:xfrm>
              <a:off x="7686350" y="1837925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RaspberryPI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37" name="Google Shape;85;p13">
              <a:extLst>
                <a:ext uri="{FF2B5EF4-FFF2-40B4-BE49-F238E27FC236}">
                  <a16:creationId xmlns:a16="http://schemas.microsoft.com/office/drawing/2014/main" id="{EEA52C01-CD30-917F-72D7-4D26789C76D5}"/>
                </a:ext>
              </a:extLst>
            </p:cNvPr>
            <p:cNvSpPr/>
            <p:nvPr/>
          </p:nvSpPr>
          <p:spPr>
            <a:xfrm>
              <a:off x="7686350" y="1286300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chemeClr val="dk1"/>
                  </a:solidFill>
                </a:rPr>
                <a:t>Ubuntu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38" name="Google Shape;86;p13">
            <a:extLst>
              <a:ext uri="{FF2B5EF4-FFF2-40B4-BE49-F238E27FC236}">
                <a16:creationId xmlns:a16="http://schemas.microsoft.com/office/drawing/2014/main" id="{A967851E-1A47-A486-8336-62A7F6FE3CAA}"/>
              </a:ext>
            </a:extLst>
          </p:cNvPr>
          <p:cNvCxnSpPr/>
          <p:nvPr/>
        </p:nvCxnSpPr>
        <p:spPr>
          <a:xfrm>
            <a:off x="9230550" y="3171140"/>
            <a:ext cx="6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7;p13">
            <a:extLst>
              <a:ext uri="{FF2B5EF4-FFF2-40B4-BE49-F238E27FC236}">
                <a16:creationId xmlns:a16="http://schemas.microsoft.com/office/drawing/2014/main" id="{FCE6E928-327D-F81B-A8C5-F6EC7677774D}"/>
              </a:ext>
            </a:extLst>
          </p:cNvPr>
          <p:cNvSpPr txBox="1"/>
          <p:nvPr/>
        </p:nvSpPr>
        <p:spPr>
          <a:xfrm>
            <a:off x="9185750" y="318436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HW</a:t>
            </a:r>
            <a:endParaRPr sz="1000"/>
          </a:p>
        </p:txBody>
      </p:sp>
      <p:sp>
        <p:nvSpPr>
          <p:cNvPr id="40" name="Google Shape;88;p13">
            <a:extLst>
              <a:ext uri="{FF2B5EF4-FFF2-40B4-BE49-F238E27FC236}">
                <a16:creationId xmlns:a16="http://schemas.microsoft.com/office/drawing/2014/main" id="{9B62B422-BBC9-6705-F367-F9F4889329AD}"/>
              </a:ext>
            </a:extLst>
          </p:cNvPr>
          <p:cNvSpPr txBox="1"/>
          <p:nvPr/>
        </p:nvSpPr>
        <p:spPr>
          <a:xfrm>
            <a:off x="9185750" y="281921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OS</a:t>
            </a:r>
            <a:endParaRPr sz="1000"/>
          </a:p>
        </p:txBody>
      </p:sp>
      <p:cxnSp>
        <p:nvCxnSpPr>
          <p:cNvPr id="41" name="Google Shape;89;p13">
            <a:extLst>
              <a:ext uri="{FF2B5EF4-FFF2-40B4-BE49-F238E27FC236}">
                <a16:creationId xmlns:a16="http://schemas.microsoft.com/office/drawing/2014/main" id="{D014337F-0840-866D-BF7C-C3427401103B}"/>
              </a:ext>
            </a:extLst>
          </p:cNvPr>
          <p:cNvCxnSpPr>
            <a:endCxn id="35" idx="1"/>
          </p:cNvCxnSpPr>
          <p:nvPr/>
        </p:nvCxnSpPr>
        <p:spPr>
          <a:xfrm rot="10800000" flipH="1">
            <a:off x="7317550" y="3153290"/>
            <a:ext cx="618000" cy="497100"/>
          </a:xfrm>
          <a:prstGeom prst="bentConnector3">
            <a:avLst>
              <a:gd name="adj1" fmla="val 507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9" y="1319169"/>
            <a:ext cx="7891782" cy="5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1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48831"/>
              </p:ext>
            </p:extLst>
          </p:nvPr>
        </p:nvGraphicFramePr>
        <p:xfrm>
          <a:off x="1442914" y="1396674"/>
          <a:ext cx="9661771" cy="4820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61700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763571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074655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206541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88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9423"/>
              </p:ext>
            </p:extLst>
          </p:nvPr>
        </p:nvGraphicFramePr>
        <p:xfrm>
          <a:off x="2145220" y="1626754"/>
          <a:ext cx="8128000" cy="459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42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807740" y="1226436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807740" y="2872247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807740" y="4518058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982494" y="2237362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요구사항 분석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757867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88633" y="40260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106567" y="402601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상세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167" y="3778817"/>
            <a:ext cx="1036400" cy="54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2911951" y="4328017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483033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4912167" y="4630017"/>
            <a:ext cx="651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369067" y="5379433"/>
            <a:ext cx="1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389833" y="4630033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052767" y="3127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endCxn id="120" idx="2"/>
          </p:cNvCxnSpPr>
          <p:nvPr/>
        </p:nvCxnSpPr>
        <p:spPr>
          <a:xfrm rot="10800000" flipH="1">
            <a:off x="9895167" y="3731000"/>
            <a:ext cx="9632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958400" cy="5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75E5551D-E673-2E3A-AA15-84489E0E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54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647</TotalTime>
  <Words>555</Words>
  <Application>Microsoft Office PowerPoint</Application>
  <PresentationFormat>와이드스크린</PresentationFormat>
  <Paragraphs>227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개발 내용</vt:lpstr>
      <vt:lpstr>예상 결과물</vt:lpstr>
      <vt:lpstr>예상 결과물 - SW설계</vt:lpstr>
      <vt:lpstr>예상 결과물 -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jaesung</cp:lastModifiedBy>
  <cp:revision>10</cp:revision>
  <dcterms:created xsi:type="dcterms:W3CDTF">2023-03-06T11:56:54Z</dcterms:created>
  <dcterms:modified xsi:type="dcterms:W3CDTF">2023-03-08T11:53:27Z</dcterms:modified>
</cp:coreProperties>
</file>